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8" r:id="rId1"/>
  </p:sldMasterIdLst>
  <p:sldIdLst>
    <p:sldId id="256" r:id="rId2"/>
    <p:sldId id="267" r:id="rId3"/>
    <p:sldId id="274" r:id="rId4"/>
    <p:sldId id="273" r:id="rId5"/>
    <p:sldId id="276" r:id="rId6"/>
    <p:sldId id="277" r:id="rId7"/>
    <p:sldId id="278" r:id="rId8"/>
    <p:sldId id="275" r:id="rId9"/>
    <p:sldId id="266" r:id="rId10"/>
    <p:sldId id="279" r:id="rId11"/>
    <p:sldId id="257" r:id="rId12"/>
    <p:sldId id="259" r:id="rId13"/>
    <p:sldId id="260" r:id="rId14"/>
    <p:sldId id="262" r:id="rId15"/>
    <p:sldId id="263" r:id="rId16"/>
    <p:sldId id="264" r:id="rId17"/>
    <p:sldId id="269" r:id="rId18"/>
    <p:sldId id="268" r:id="rId19"/>
    <p:sldId id="270" r:id="rId20"/>
    <p:sldId id="271" r:id="rId21"/>
    <p:sldId id="272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803"/>
    <p:restoredTop sz="94617"/>
  </p:normalViewPr>
  <p:slideViewPr>
    <p:cSldViewPr snapToGrid="0" snapToObjects="1">
      <p:cViewPr varScale="1">
        <p:scale>
          <a:sx n="79" d="100"/>
          <a:sy n="79" d="100"/>
        </p:scale>
        <p:origin x="192" y="9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DF3DE-DDE3-4A45-89C6-920806CF3A34}" type="datetimeFigureOut">
              <a:rPr lang="en-US" smtClean="0"/>
              <a:t>7/15/20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99C90-BB20-CD4D-9C19-BBFC8BA63E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6243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DF3DE-DDE3-4A45-89C6-920806CF3A34}" type="datetimeFigureOut">
              <a:rPr lang="en-US" smtClean="0"/>
              <a:t>7/15/20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99C90-BB20-CD4D-9C19-BBFC8BA63E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3299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DF3DE-DDE3-4A45-89C6-920806CF3A34}" type="datetimeFigureOut">
              <a:rPr lang="en-US" smtClean="0"/>
              <a:t>7/15/20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99C90-BB20-CD4D-9C19-BBFC8BA63E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1706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DF3DE-DDE3-4A45-89C6-920806CF3A34}" type="datetimeFigureOut">
              <a:rPr lang="en-US" smtClean="0"/>
              <a:t>7/15/20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99C90-BB20-CD4D-9C19-BBFC8BA63E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2956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DF3DE-DDE3-4A45-89C6-920806CF3A34}" type="datetimeFigureOut">
              <a:rPr lang="en-US" smtClean="0"/>
              <a:t>7/15/20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99C90-BB20-CD4D-9C19-BBFC8BA63E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3867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DF3DE-DDE3-4A45-89C6-920806CF3A34}" type="datetimeFigureOut">
              <a:rPr lang="en-US" smtClean="0"/>
              <a:t>7/15/20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99C90-BB20-CD4D-9C19-BBFC8BA63E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8599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DF3DE-DDE3-4A45-89C6-920806CF3A34}" type="datetimeFigureOut">
              <a:rPr lang="en-US" smtClean="0"/>
              <a:t>7/15/20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99C90-BB20-CD4D-9C19-BBFC8BA63EB9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53800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DF3DE-DDE3-4A45-89C6-920806CF3A34}" type="datetimeFigureOut">
              <a:rPr lang="en-US" smtClean="0"/>
              <a:t>7/15/20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99C90-BB20-CD4D-9C19-BBFC8BA63E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9728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DF3DE-DDE3-4A45-89C6-920806CF3A34}" type="datetimeFigureOut">
              <a:rPr lang="en-US" smtClean="0"/>
              <a:t>7/15/20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99C90-BB20-CD4D-9C19-BBFC8BA63E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3764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DF3DE-DDE3-4A45-89C6-920806CF3A34}" type="datetimeFigureOut">
              <a:rPr lang="en-US" smtClean="0"/>
              <a:t>7/15/20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99C90-BB20-CD4D-9C19-BBFC8BA63E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5963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D0EDF3DE-DDE3-4A45-89C6-920806CF3A34}" type="datetimeFigureOut">
              <a:rPr lang="en-US" smtClean="0"/>
              <a:t>7/15/20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99C90-BB20-CD4D-9C19-BBFC8BA63E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9356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D0EDF3DE-DDE3-4A45-89C6-920806CF3A34}" type="datetimeFigureOut">
              <a:rPr lang="en-US" smtClean="0"/>
              <a:t>7/15/20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F0099C90-BB20-CD4D-9C19-BBFC8BA63E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9951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30" r:id="rId2"/>
    <p:sldLayoutId id="2147483731" r:id="rId3"/>
    <p:sldLayoutId id="2147483732" r:id="rId4"/>
    <p:sldLayoutId id="2147483733" r:id="rId5"/>
    <p:sldLayoutId id="2147483734" r:id="rId6"/>
    <p:sldLayoutId id="2147483735" r:id="rId7"/>
    <p:sldLayoutId id="2147483736" r:id="rId8"/>
    <p:sldLayoutId id="2147483737" r:id="rId9"/>
    <p:sldLayoutId id="2147483738" r:id="rId10"/>
    <p:sldLayoutId id="2147483739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7" Type="http://schemas.openxmlformats.org/officeDocument/2006/relationships/image" Target="../media/image16.sv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llisonhorst/stats-illustrations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mailto:ssimpson@research.baycrest.org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drive.google.com/drive/u/1/folders/1uSbZTxfB_EmAQW36ipWXC5yJec843CxC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llisonhorst/stats-illustrations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455D2-9C18-B84B-8A7E-360A4E7CDB6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 Workshop Session 1</a:t>
            </a:r>
            <a:br>
              <a:rPr lang="en-US" dirty="0"/>
            </a:br>
            <a:r>
              <a:rPr lang="en-US" sz="28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Intro to R &amp; </a:t>
            </a:r>
            <a:r>
              <a:rPr lang="en-US" sz="28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rstudio</a:t>
            </a:r>
            <a:endParaRPr lang="en-US" sz="2800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E9D50B-2330-1C4B-8C79-14519D4D9C6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Anisha Khosla</a:t>
            </a:r>
          </a:p>
        </p:txBody>
      </p:sp>
    </p:spTree>
    <p:extLst>
      <p:ext uri="{BB962C8B-B14F-4D97-AF65-F5344CB8AC3E}">
        <p14:creationId xmlns:p14="http://schemas.microsoft.com/office/powerpoint/2010/main" val="15913347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2A7C5-DF6F-2C44-8D73-A15A8B3D3E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am </a:t>
            </a:r>
            <a:r>
              <a:rPr lang="en-US" dirty="0" err="1"/>
              <a:t>i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5D8029-8362-3745-B66C-D906B678F4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4672" y="2638044"/>
            <a:ext cx="4566191" cy="3101983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Nichole Bouffard</a:t>
            </a:r>
          </a:p>
          <a:p>
            <a:r>
              <a:rPr lang="en-US" dirty="0"/>
              <a:t>PhD student at </a:t>
            </a:r>
            <a:r>
              <a:rPr lang="en-US" dirty="0" err="1"/>
              <a:t>UofT</a:t>
            </a:r>
            <a:r>
              <a:rPr lang="en-US" dirty="0"/>
              <a:t> with Morgan Barense and Morris Moscovitch</a:t>
            </a:r>
          </a:p>
          <a:p>
            <a:r>
              <a:rPr lang="en-US" dirty="0"/>
              <a:t>R workshop instructor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2F2D4F5-9407-7046-9D51-C947C9C84A83}"/>
              </a:ext>
            </a:extLst>
          </p:cNvPr>
          <p:cNvSpPr txBox="1"/>
          <p:nvPr/>
        </p:nvSpPr>
        <p:spPr>
          <a:xfrm>
            <a:off x="7916766" y="5823764"/>
            <a:ext cx="5160908" cy="813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2430918">
              <a:spcAft>
                <a:spcPts val="1300"/>
              </a:spcAft>
              <a:defRPr/>
            </a:pPr>
            <a:r>
              <a:rPr lang="en-US" dirty="0" err="1">
                <a:solidFill>
                  <a:prstClr val="black"/>
                </a:solidFill>
                <a:latin typeface="Lucida Sans" panose="020B0602030504020204" pitchFamily="34" charset="77"/>
              </a:rPr>
              <a:t>nichole.bouffard@mail.utoronto.ca</a:t>
            </a:r>
            <a:endParaRPr lang="en-US" dirty="0">
              <a:solidFill>
                <a:prstClr val="black"/>
              </a:solidFill>
              <a:latin typeface="Lucida Sans" panose="020B0602030504020204" pitchFamily="34" charset="77"/>
            </a:endParaRPr>
          </a:p>
          <a:p>
            <a:pPr defTabSz="2430918">
              <a:spcAft>
                <a:spcPts val="1300"/>
              </a:spcAft>
              <a:defRPr/>
            </a:pPr>
            <a:r>
              <a:rPr lang="en-US" dirty="0">
                <a:solidFill>
                  <a:prstClr val="black"/>
                </a:solidFill>
                <a:latin typeface="Lucida Sans" panose="020B0602030504020204" pitchFamily="34" charset="77"/>
              </a:rPr>
              <a:t>@</a:t>
            </a:r>
            <a:r>
              <a:rPr lang="en-US" dirty="0" err="1">
                <a:solidFill>
                  <a:prstClr val="black"/>
                </a:solidFill>
                <a:latin typeface="Lucida Sans" panose="020B0602030504020204" pitchFamily="34" charset="77"/>
              </a:rPr>
              <a:t>NicholeBouffard</a:t>
            </a:r>
            <a:endParaRPr lang="en-US" dirty="0">
              <a:solidFill>
                <a:prstClr val="black"/>
              </a:solidFill>
              <a:latin typeface="Lucida Sans" panose="020B0602030504020204" pitchFamily="34" charset="77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6927681-BFD9-2846-AF84-ECB597C37A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79258" y="6142345"/>
            <a:ext cx="728457" cy="75047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B3BFA70-9347-2A42-96A0-B92ABD8550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49615" y1="42500" x2="49615" y2="425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183320" y="5583269"/>
            <a:ext cx="898850" cy="961612"/>
          </a:xfrm>
          <a:prstGeom prst="rect">
            <a:avLst/>
          </a:prstGeom>
        </p:spPr>
      </p:pic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D83815A9-C6E9-5C44-9CE8-4F815E034ED1}"/>
              </a:ext>
            </a:extLst>
          </p:cNvPr>
          <p:cNvSpPr/>
          <p:nvPr/>
        </p:nvSpPr>
        <p:spPr>
          <a:xfrm>
            <a:off x="7163902" y="5740027"/>
            <a:ext cx="4897469" cy="1007106"/>
          </a:xfrm>
          <a:prstGeom prst="roundRect">
            <a:avLst/>
          </a:prstGeom>
          <a:noFill/>
          <a:ln w="50800">
            <a:solidFill>
              <a:srgbClr val="3CABAE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430918">
              <a:defRPr/>
            </a:pPr>
            <a:endParaRPr lang="en-US" sz="9600" dirty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6" name="Picture 5" descr="A person sitting in a field&#10;&#10;Description automatically generated">
            <a:extLst>
              <a:ext uri="{FF2B5EF4-FFF2-40B4-BE49-F238E27FC236}">
                <a16:creationId xmlns:a16="http://schemas.microsoft.com/office/drawing/2014/main" id="{FD6D5DD9-9BA5-4848-BD10-5A5C7BB6CBA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1603" r="15425"/>
          <a:stretch/>
        </p:blipFill>
        <p:spPr>
          <a:xfrm>
            <a:off x="2111968" y="2447116"/>
            <a:ext cx="2808021" cy="3913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2920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6362C-33AD-2444-8033-5A44AB83B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0917" y="237943"/>
            <a:ext cx="7620230" cy="976895"/>
          </a:xfrm>
        </p:spPr>
        <p:txBody>
          <a:bodyPr/>
          <a:lstStyle/>
          <a:p>
            <a:r>
              <a:rPr lang="en-US" dirty="0"/>
              <a:t>Experiment design</a:t>
            </a:r>
          </a:p>
        </p:txBody>
      </p:sp>
      <p:pic>
        <p:nvPicPr>
          <p:cNvPr id="4" name="Google Shape;311;g727241e0ab_0_438">
            <a:extLst>
              <a:ext uri="{FF2B5EF4-FFF2-40B4-BE49-F238E27FC236}">
                <a16:creationId xmlns:a16="http://schemas.microsoft.com/office/drawing/2014/main" id="{016FE56F-F822-F44B-AA7C-9BE259713425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68487" t="34430" r="3995" b="16508"/>
          <a:stretch/>
        </p:blipFill>
        <p:spPr>
          <a:xfrm>
            <a:off x="8384134" y="3713797"/>
            <a:ext cx="2823125" cy="2831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312;g727241e0ab_0_438">
            <a:extLst>
              <a:ext uri="{FF2B5EF4-FFF2-40B4-BE49-F238E27FC236}">
                <a16:creationId xmlns:a16="http://schemas.microsoft.com/office/drawing/2014/main" id="{91252128-64B4-0C42-80A6-BB06E6A8440C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34989" t="34430" r="36885" b="16508"/>
          <a:stretch/>
        </p:blipFill>
        <p:spPr>
          <a:xfrm>
            <a:off x="4546102" y="3719391"/>
            <a:ext cx="2885448" cy="2831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313;g727241e0ab_0_438">
            <a:extLst>
              <a:ext uri="{FF2B5EF4-FFF2-40B4-BE49-F238E27FC236}">
                <a16:creationId xmlns:a16="http://schemas.microsoft.com/office/drawing/2014/main" id="{2ADF6965-8CAE-A949-8366-BFAEEEE337DC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t="34430" r="70385" b="16508"/>
          <a:stretch/>
        </p:blipFill>
        <p:spPr>
          <a:xfrm>
            <a:off x="542643" y="3719391"/>
            <a:ext cx="3038299" cy="2831201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314;g727241e0ab_0_438">
            <a:extLst>
              <a:ext uri="{FF2B5EF4-FFF2-40B4-BE49-F238E27FC236}">
                <a16:creationId xmlns:a16="http://schemas.microsoft.com/office/drawing/2014/main" id="{68610241-C874-C440-970B-1FE83787EC2E}"/>
              </a:ext>
            </a:extLst>
          </p:cNvPr>
          <p:cNvSpPr txBox="1"/>
          <p:nvPr/>
        </p:nvSpPr>
        <p:spPr>
          <a:xfrm>
            <a:off x="8355558" y="2807297"/>
            <a:ext cx="3652500" cy="5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CA" sz="2000" dirty="0">
                <a:ea typeface="Open Sans"/>
                <a:cs typeface="Open Sans"/>
                <a:sym typeface="Open Sans"/>
              </a:rPr>
              <a:t>Similar scenes - Similar objects</a:t>
            </a:r>
          </a:p>
          <a:p>
            <a:pPr marL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CA" sz="2000" dirty="0">
                <a:ea typeface="Open Sans"/>
                <a:cs typeface="Open Sans"/>
                <a:sym typeface="Open Sans"/>
              </a:rPr>
              <a:t>		(SS-SO) </a:t>
            </a:r>
            <a:endParaRPr sz="2000" dirty="0">
              <a:ea typeface="Open Sans"/>
              <a:cs typeface="Open Sans"/>
              <a:sym typeface="Open Sans"/>
            </a:endParaRPr>
          </a:p>
        </p:txBody>
      </p:sp>
      <p:sp>
        <p:nvSpPr>
          <p:cNvPr id="8" name="Google Shape;315;g727241e0ab_0_438">
            <a:extLst>
              <a:ext uri="{FF2B5EF4-FFF2-40B4-BE49-F238E27FC236}">
                <a16:creationId xmlns:a16="http://schemas.microsoft.com/office/drawing/2014/main" id="{2134D04B-F65F-F84C-B4F5-74B68B8BE0E0}"/>
              </a:ext>
            </a:extLst>
          </p:cNvPr>
          <p:cNvSpPr txBox="1"/>
          <p:nvPr/>
        </p:nvSpPr>
        <p:spPr>
          <a:xfrm>
            <a:off x="708181" y="2801703"/>
            <a:ext cx="3535206" cy="5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CA" sz="2000" dirty="0">
                <a:ea typeface="Open Sans"/>
                <a:cs typeface="Open Sans"/>
                <a:sym typeface="Open Sans"/>
              </a:rPr>
              <a:t>Distinct scenes - Similar objects</a:t>
            </a:r>
          </a:p>
          <a:p>
            <a:pPr marL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CA" sz="2000" dirty="0">
                <a:ea typeface="Open Sans"/>
                <a:cs typeface="Open Sans"/>
                <a:sym typeface="Open Sans"/>
              </a:rPr>
              <a:t>		(DS-SO )</a:t>
            </a:r>
            <a:endParaRPr sz="2000" dirty="0">
              <a:ea typeface="Open Sans"/>
              <a:cs typeface="Open Sans"/>
              <a:sym typeface="Open Sans"/>
            </a:endParaRPr>
          </a:p>
        </p:txBody>
      </p:sp>
      <p:sp>
        <p:nvSpPr>
          <p:cNvPr id="9" name="Google Shape;316;g727241e0ab_0_438">
            <a:extLst>
              <a:ext uri="{FF2B5EF4-FFF2-40B4-BE49-F238E27FC236}">
                <a16:creationId xmlns:a16="http://schemas.microsoft.com/office/drawing/2014/main" id="{EBD10444-B883-AE4E-BDAA-9A2928836423}"/>
              </a:ext>
            </a:extLst>
          </p:cNvPr>
          <p:cNvSpPr txBox="1"/>
          <p:nvPr/>
        </p:nvSpPr>
        <p:spPr>
          <a:xfrm>
            <a:off x="4345482" y="2797915"/>
            <a:ext cx="4128300" cy="5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CA" sz="2000" dirty="0">
                <a:ea typeface="Open Sans"/>
                <a:cs typeface="Open Sans"/>
                <a:sym typeface="Open Sans"/>
              </a:rPr>
              <a:t>Similar scenes - Distinct objects</a:t>
            </a:r>
          </a:p>
          <a:p>
            <a:pPr marL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CA" sz="2000" dirty="0">
                <a:ea typeface="Open Sans"/>
                <a:cs typeface="Open Sans"/>
                <a:sym typeface="Open Sans"/>
              </a:rPr>
              <a:t>		(SS-DO) </a:t>
            </a:r>
            <a:endParaRPr sz="2000" dirty="0">
              <a:ea typeface="Open Sans"/>
              <a:cs typeface="Open Sans"/>
              <a:sym typeface="Open San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138F074-BA2C-E14A-AC8B-091720165F08}"/>
              </a:ext>
            </a:extLst>
          </p:cNvPr>
          <p:cNvSpPr txBox="1"/>
          <p:nvPr/>
        </p:nvSpPr>
        <p:spPr>
          <a:xfrm>
            <a:off x="866775" y="1447875"/>
            <a:ext cx="902997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Younger adults (YAs; N </a:t>
            </a:r>
            <a:r>
              <a:rPr lang="en-US" sz="2800"/>
              <a:t>= 31), </a:t>
            </a:r>
            <a:r>
              <a:rPr lang="en-US" sz="2800" dirty="0"/>
              <a:t>Older Adults (OAs; N = 28)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6 study-test blocks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2 blocks of each condition</a:t>
            </a:r>
          </a:p>
        </p:txBody>
      </p:sp>
    </p:spTree>
    <p:extLst>
      <p:ext uri="{BB962C8B-B14F-4D97-AF65-F5344CB8AC3E}">
        <p14:creationId xmlns:p14="http://schemas.microsoft.com/office/powerpoint/2010/main" val="4235327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6362C-33AD-2444-8033-5A44AB83B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0917" y="237943"/>
            <a:ext cx="7620230" cy="976895"/>
          </a:xfrm>
        </p:spPr>
        <p:txBody>
          <a:bodyPr/>
          <a:lstStyle/>
          <a:p>
            <a:r>
              <a:rPr lang="en-US" dirty="0"/>
              <a:t>Study phase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138F074-BA2C-E14A-AC8B-091720165F08}"/>
              </a:ext>
            </a:extLst>
          </p:cNvPr>
          <p:cNvSpPr txBox="1"/>
          <p:nvPr/>
        </p:nvSpPr>
        <p:spPr>
          <a:xfrm>
            <a:off x="1201422" y="1666633"/>
            <a:ext cx="1040687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CA" sz="2800" dirty="0">
                <a:latin typeface="+mj-lt"/>
                <a:ea typeface="Open Sans"/>
                <a:cs typeface="Open Sans"/>
                <a:sym typeface="Open Sans"/>
              </a:rPr>
              <a:t>Imagine a scenario where this bag is interacting in this scene in some way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CA" sz="2800" dirty="0">
                <a:latin typeface="+mj-lt"/>
                <a:ea typeface="Open Sans"/>
                <a:cs typeface="Open Sans"/>
                <a:sym typeface="Open Sans"/>
              </a:rPr>
              <a:t>Rate vividness from 1 - 6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4219A82-3F0F-524A-96BA-DDF754D829FE}"/>
              </a:ext>
            </a:extLst>
          </p:cNvPr>
          <p:cNvSpPr/>
          <p:nvPr/>
        </p:nvSpPr>
        <p:spPr>
          <a:xfrm>
            <a:off x="3482196" y="3258665"/>
            <a:ext cx="5227607" cy="2868283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 descr="A tree in a forest&#10;&#10;Description automatically generated">
            <a:extLst>
              <a:ext uri="{FF2B5EF4-FFF2-40B4-BE49-F238E27FC236}">
                <a16:creationId xmlns:a16="http://schemas.microsoft.com/office/drawing/2014/main" id="{8E3C8C1F-E464-C14F-A63A-AA62EBBD1E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980" r="12251" b="8233"/>
          <a:stretch/>
        </p:blipFill>
        <p:spPr>
          <a:xfrm>
            <a:off x="3761116" y="3916463"/>
            <a:ext cx="2643742" cy="1733022"/>
          </a:xfrm>
          <a:prstGeom prst="rect">
            <a:avLst/>
          </a:prstGeom>
        </p:spPr>
      </p:pic>
      <p:pic>
        <p:nvPicPr>
          <p:cNvPr id="12" name="Picture 11" descr="A picture containing sitting, luggage, suitcase, standing&#10;&#10;Description automatically generated">
            <a:extLst>
              <a:ext uri="{FF2B5EF4-FFF2-40B4-BE49-F238E27FC236}">
                <a16:creationId xmlns:a16="http://schemas.microsoft.com/office/drawing/2014/main" id="{EE1FCB18-2702-4243-AB83-0CCC3A7156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1326" y="3736127"/>
            <a:ext cx="1327285" cy="1913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0673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6362C-33AD-2444-8033-5A44AB83B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0917" y="237943"/>
            <a:ext cx="7620230" cy="976895"/>
          </a:xfrm>
        </p:spPr>
        <p:txBody>
          <a:bodyPr/>
          <a:lstStyle/>
          <a:p>
            <a:r>
              <a:rPr lang="en-US" dirty="0"/>
              <a:t>Test phase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138F074-BA2C-E14A-AC8B-091720165F08}"/>
              </a:ext>
            </a:extLst>
          </p:cNvPr>
          <p:cNvSpPr txBox="1"/>
          <p:nvPr/>
        </p:nvSpPr>
        <p:spPr>
          <a:xfrm>
            <a:off x="1135270" y="1586143"/>
            <a:ext cx="104125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CA" sz="2400" dirty="0">
                <a:latin typeface="+mj-lt"/>
                <a:ea typeface="Open Sans"/>
                <a:cs typeface="Open Sans"/>
                <a:sym typeface="Open Sans"/>
              </a:rPr>
              <a:t>66 trials per block. 42 trials were old objects, 24 were new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CA" sz="2400" dirty="0">
                <a:latin typeface="+mj-lt"/>
                <a:ea typeface="Open Sans"/>
                <a:cs typeface="Open Sans"/>
                <a:sym typeface="Open Sans"/>
              </a:rPr>
              <a:t>Recognition memory tested for </a:t>
            </a:r>
            <a:r>
              <a:rPr lang="en-CA" sz="2400" b="1" dirty="0">
                <a:latin typeface="+mj-lt"/>
                <a:ea typeface="Open Sans"/>
                <a:cs typeface="Open Sans"/>
                <a:sym typeface="Open Sans"/>
              </a:rPr>
              <a:t>objects</a:t>
            </a:r>
            <a:r>
              <a:rPr lang="en-CA" sz="2400" dirty="0">
                <a:latin typeface="+mj-lt"/>
                <a:ea typeface="Open Sans"/>
                <a:cs typeface="Open Sans"/>
                <a:sym typeface="Open Sans"/>
              </a:rPr>
              <a:t> and </a:t>
            </a:r>
            <a:r>
              <a:rPr lang="en-CA" sz="2400" b="1" dirty="0">
                <a:latin typeface="+mj-lt"/>
                <a:ea typeface="Open Sans"/>
                <a:cs typeface="Open Sans"/>
                <a:sym typeface="Open Sans"/>
              </a:rPr>
              <a:t>scenes</a:t>
            </a:r>
            <a:r>
              <a:rPr lang="en-CA" sz="2400" dirty="0">
                <a:latin typeface="+mj-lt"/>
                <a:ea typeface="Open Sans"/>
                <a:cs typeface="Open Sans"/>
                <a:sym typeface="Open Sans"/>
              </a:rPr>
              <a:t>, and associative memory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6591A51-6A88-B643-A78D-8EF867C8662A}"/>
              </a:ext>
            </a:extLst>
          </p:cNvPr>
          <p:cNvSpPr/>
          <p:nvPr/>
        </p:nvSpPr>
        <p:spPr>
          <a:xfrm>
            <a:off x="1003426" y="3229769"/>
            <a:ext cx="5115348" cy="324004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 descr="A picture containing sitting, luggage, suitcase, standing&#10;&#10;Description automatically generated">
            <a:extLst>
              <a:ext uri="{FF2B5EF4-FFF2-40B4-BE49-F238E27FC236}">
                <a16:creationId xmlns:a16="http://schemas.microsoft.com/office/drawing/2014/main" id="{62052EC9-F2A8-8345-9F7A-A3A6B0DF48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3393" y="3429000"/>
            <a:ext cx="1327285" cy="191335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106F993-D60A-8D4A-B8A9-015F5C996C54}"/>
              </a:ext>
            </a:extLst>
          </p:cNvPr>
          <p:cNvSpPr/>
          <p:nvPr/>
        </p:nvSpPr>
        <p:spPr>
          <a:xfrm>
            <a:off x="6529965" y="3229769"/>
            <a:ext cx="5115349" cy="324004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 descr="A tree in a forest&#10;&#10;Description automatically generated">
            <a:extLst>
              <a:ext uri="{FF2B5EF4-FFF2-40B4-BE49-F238E27FC236}">
                <a16:creationId xmlns:a16="http://schemas.microsoft.com/office/drawing/2014/main" id="{31608608-CA37-B141-97AC-89E28248914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980" r="12251" b="8233"/>
          <a:stretch/>
        </p:blipFill>
        <p:spPr>
          <a:xfrm>
            <a:off x="6808885" y="3663279"/>
            <a:ext cx="2643742" cy="1733022"/>
          </a:xfrm>
          <a:prstGeom prst="rect">
            <a:avLst/>
          </a:prstGeom>
        </p:spPr>
      </p:pic>
      <p:pic>
        <p:nvPicPr>
          <p:cNvPr id="14" name="Picture 13" descr="A picture containing sitting, luggage, suitcase, standing&#10;&#10;Description automatically generated">
            <a:extLst>
              <a:ext uri="{FF2B5EF4-FFF2-40B4-BE49-F238E27FC236}">
                <a16:creationId xmlns:a16="http://schemas.microsoft.com/office/drawing/2014/main" id="{2EB2B0DC-F452-A242-B611-869EF3C1D6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9095" y="3551954"/>
            <a:ext cx="1327285" cy="191335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BE9ED03-C8DD-5F4D-99DA-04269E95C415}"/>
              </a:ext>
            </a:extLst>
          </p:cNvPr>
          <p:cNvSpPr txBox="1"/>
          <p:nvPr/>
        </p:nvSpPr>
        <p:spPr>
          <a:xfrm>
            <a:off x="1847579" y="5392466"/>
            <a:ext cx="41406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Have you seen this object before?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EE7E0B0-7CC8-7C48-BE56-CB39DD763411}"/>
              </a:ext>
            </a:extLst>
          </p:cNvPr>
          <p:cNvSpPr txBox="1"/>
          <p:nvPr/>
        </p:nvSpPr>
        <p:spPr>
          <a:xfrm>
            <a:off x="6987738" y="5530488"/>
            <a:ext cx="4560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Were these previously paired together?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3FBFEFF-B29F-8140-9F00-EE49AC3BAD50}"/>
              </a:ext>
            </a:extLst>
          </p:cNvPr>
          <p:cNvSpPr txBox="1"/>
          <p:nvPr/>
        </p:nvSpPr>
        <p:spPr>
          <a:xfrm>
            <a:off x="2420917" y="5821103"/>
            <a:ext cx="29460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R		F		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F245A8B-61DF-FB4B-86B3-E54B1870B82D}"/>
              </a:ext>
            </a:extLst>
          </p:cNvPr>
          <p:cNvSpPr txBox="1"/>
          <p:nvPr/>
        </p:nvSpPr>
        <p:spPr>
          <a:xfrm>
            <a:off x="8391749" y="5857224"/>
            <a:ext cx="21217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Yes       No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7B851D8-2F3D-FA45-B1EF-16C608B81CFF}"/>
              </a:ext>
            </a:extLst>
          </p:cNvPr>
          <p:cNvSpPr txBox="1"/>
          <p:nvPr/>
        </p:nvSpPr>
        <p:spPr>
          <a:xfrm>
            <a:off x="2139620" y="2592622"/>
            <a:ext cx="35086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CA" sz="2400" dirty="0">
                <a:latin typeface="+mj-lt"/>
                <a:ea typeface="Open Sans"/>
                <a:cs typeface="Open Sans"/>
                <a:sym typeface="Open Sans"/>
              </a:rPr>
              <a:t>Single Item Recognition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C20F47D-17E8-AB45-B6A3-BCE475AF49E1}"/>
              </a:ext>
            </a:extLst>
          </p:cNvPr>
          <p:cNvSpPr txBox="1"/>
          <p:nvPr/>
        </p:nvSpPr>
        <p:spPr>
          <a:xfrm>
            <a:off x="7698319" y="2604736"/>
            <a:ext cx="35086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CA" sz="2400" dirty="0">
                <a:latin typeface="+mj-lt"/>
                <a:ea typeface="Open Sans"/>
                <a:cs typeface="Open Sans"/>
                <a:sym typeface="Open Sans"/>
              </a:rPr>
              <a:t>Associative Memory</a:t>
            </a:r>
          </a:p>
        </p:txBody>
      </p:sp>
      <p:sp>
        <p:nvSpPr>
          <p:cNvPr id="20" name="Frame 19">
            <a:extLst>
              <a:ext uri="{FF2B5EF4-FFF2-40B4-BE49-F238E27FC236}">
                <a16:creationId xmlns:a16="http://schemas.microsoft.com/office/drawing/2014/main" id="{51142BD3-E26F-E945-BDE3-595AF9D7D1A3}"/>
              </a:ext>
            </a:extLst>
          </p:cNvPr>
          <p:cNvSpPr/>
          <p:nvPr/>
        </p:nvSpPr>
        <p:spPr>
          <a:xfrm>
            <a:off x="1875575" y="2564095"/>
            <a:ext cx="3508615" cy="502306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8472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6362C-33AD-2444-8033-5A44AB83B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0917" y="237943"/>
            <a:ext cx="7620230" cy="976895"/>
          </a:xfrm>
        </p:spPr>
        <p:txBody>
          <a:bodyPr/>
          <a:lstStyle/>
          <a:p>
            <a:r>
              <a:rPr lang="en-US" dirty="0"/>
              <a:t>Data: Single item recognition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6591A51-6A88-B643-A78D-8EF867C8662A}"/>
              </a:ext>
            </a:extLst>
          </p:cNvPr>
          <p:cNvSpPr/>
          <p:nvPr/>
        </p:nvSpPr>
        <p:spPr>
          <a:xfrm>
            <a:off x="1003426" y="3074492"/>
            <a:ext cx="5115348" cy="324004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 descr="A picture containing sitting, luggage, suitcase, standing&#10;&#10;Description automatically generated">
            <a:extLst>
              <a:ext uri="{FF2B5EF4-FFF2-40B4-BE49-F238E27FC236}">
                <a16:creationId xmlns:a16="http://schemas.microsoft.com/office/drawing/2014/main" id="{62052EC9-F2A8-8345-9F7A-A3A6B0DF48E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3073393" y="3273723"/>
            <a:ext cx="1327285" cy="191335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BE9ED03-C8DD-5F4D-99DA-04269E95C415}"/>
              </a:ext>
            </a:extLst>
          </p:cNvPr>
          <p:cNvSpPr txBox="1"/>
          <p:nvPr/>
        </p:nvSpPr>
        <p:spPr>
          <a:xfrm>
            <a:off x="1847579" y="5237189"/>
            <a:ext cx="41406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Have you seen this object before?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3FBFEFF-B29F-8140-9F00-EE49AC3BAD50}"/>
              </a:ext>
            </a:extLst>
          </p:cNvPr>
          <p:cNvSpPr txBox="1"/>
          <p:nvPr/>
        </p:nvSpPr>
        <p:spPr>
          <a:xfrm>
            <a:off x="2420917" y="5665826"/>
            <a:ext cx="29460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R		F		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7B851D8-2F3D-FA45-B1EF-16C608B81CFF}"/>
              </a:ext>
            </a:extLst>
          </p:cNvPr>
          <p:cNvSpPr txBox="1"/>
          <p:nvPr/>
        </p:nvSpPr>
        <p:spPr>
          <a:xfrm>
            <a:off x="3210501" y="2296945"/>
            <a:ext cx="12074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CA" sz="3200" dirty="0">
                <a:latin typeface="+mj-lt"/>
                <a:ea typeface="Open Sans"/>
                <a:cs typeface="Open Sans"/>
                <a:sym typeface="Open Sans"/>
              </a:rPr>
              <a:t>Hit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CB13888E-D311-4D4D-A0F2-33C61D9FE2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4584" y="1572933"/>
            <a:ext cx="5892187" cy="501971"/>
          </a:xfrm>
        </p:spPr>
        <p:txBody>
          <a:bodyPr>
            <a:noAutofit/>
          </a:bodyPr>
          <a:lstStyle/>
          <a:p>
            <a:r>
              <a:rPr lang="en-US" sz="2800" dirty="0"/>
              <a:t>DV: Proportion of Hits – False alarms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BC61A79-8212-5846-9838-4EB6D73CF862}"/>
              </a:ext>
            </a:extLst>
          </p:cNvPr>
          <p:cNvSpPr txBox="1"/>
          <p:nvPr/>
        </p:nvSpPr>
        <p:spPr>
          <a:xfrm>
            <a:off x="8158206" y="2326349"/>
            <a:ext cx="25245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CA" sz="3200" dirty="0">
                <a:latin typeface="+mj-lt"/>
                <a:ea typeface="Open Sans"/>
                <a:cs typeface="Open Sans"/>
                <a:sym typeface="Open Sans"/>
              </a:rPr>
              <a:t>False alarm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C5F1809-F0E9-F644-9020-8EA590B04E7F}"/>
              </a:ext>
            </a:extLst>
          </p:cNvPr>
          <p:cNvSpPr/>
          <p:nvPr/>
        </p:nvSpPr>
        <p:spPr>
          <a:xfrm>
            <a:off x="6749924" y="3074492"/>
            <a:ext cx="5115348" cy="324004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422977C-3E45-9046-994C-14343E097908}"/>
              </a:ext>
            </a:extLst>
          </p:cNvPr>
          <p:cNvSpPr txBox="1"/>
          <p:nvPr/>
        </p:nvSpPr>
        <p:spPr>
          <a:xfrm>
            <a:off x="7594077" y="5237189"/>
            <a:ext cx="41406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Have you seen this object before?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592A794-4F56-A14A-A9B2-4A06BD8B1C93}"/>
              </a:ext>
            </a:extLst>
          </p:cNvPr>
          <p:cNvSpPr txBox="1"/>
          <p:nvPr/>
        </p:nvSpPr>
        <p:spPr>
          <a:xfrm>
            <a:off x="8167415" y="5665826"/>
            <a:ext cx="29460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R		F		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008249-01F9-C440-832A-CA8B5A8BA98D}"/>
              </a:ext>
            </a:extLst>
          </p:cNvPr>
          <p:cNvSpPr txBox="1"/>
          <p:nvPr/>
        </p:nvSpPr>
        <p:spPr>
          <a:xfrm>
            <a:off x="3073393" y="4082324"/>
            <a:ext cx="11901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OLD</a:t>
            </a:r>
          </a:p>
        </p:txBody>
      </p:sp>
      <p:pic>
        <p:nvPicPr>
          <p:cNvPr id="5" name="Picture 4" descr="A piece of luggage stacked on top of a suitcase&#10;&#10;Description automatically generated">
            <a:extLst>
              <a:ext uri="{FF2B5EF4-FFF2-40B4-BE49-F238E27FC236}">
                <a16:creationId xmlns:a16="http://schemas.microsoft.com/office/drawing/2014/main" id="{E11188BC-2485-1944-9B87-D38402A5D3B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8437018" y="3369500"/>
            <a:ext cx="1907403" cy="1907403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EC998A21-D777-AE4A-B6D4-5D6D21CF4F7D}"/>
              </a:ext>
            </a:extLst>
          </p:cNvPr>
          <p:cNvSpPr txBox="1"/>
          <p:nvPr/>
        </p:nvSpPr>
        <p:spPr>
          <a:xfrm>
            <a:off x="8825382" y="4164956"/>
            <a:ext cx="11901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NEW</a:t>
            </a:r>
          </a:p>
        </p:txBody>
      </p:sp>
      <p:pic>
        <p:nvPicPr>
          <p:cNvPr id="27" name="Graphic 26" descr="Right pointing backhand index">
            <a:extLst>
              <a:ext uri="{FF2B5EF4-FFF2-40B4-BE49-F238E27FC236}">
                <a16:creationId xmlns:a16="http://schemas.microsoft.com/office/drawing/2014/main" id="{E9EB07E9-C92B-EB47-899D-A6F05B1494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6200000">
            <a:off x="2176736" y="5938623"/>
            <a:ext cx="902123" cy="902123"/>
          </a:xfrm>
          <a:prstGeom prst="rect">
            <a:avLst/>
          </a:prstGeom>
        </p:spPr>
      </p:pic>
      <p:pic>
        <p:nvPicPr>
          <p:cNvPr id="28" name="Graphic 27" descr="Right pointing backhand index">
            <a:extLst>
              <a:ext uri="{FF2B5EF4-FFF2-40B4-BE49-F238E27FC236}">
                <a16:creationId xmlns:a16="http://schemas.microsoft.com/office/drawing/2014/main" id="{3CE7A88E-3E91-B44E-B7AD-0E00C22FDA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6200000">
            <a:off x="7923259" y="5955877"/>
            <a:ext cx="902123" cy="902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6212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6362C-33AD-2444-8033-5A44AB83B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0917" y="237943"/>
            <a:ext cx="7620230" cy="976895"/>
          </a:xfrm>
        </p:spPr>
        <p:txBody>
          <a:bodyPr/>
          <a:lstStyle/>
          <a:p>
            <a:r>
              <a:rPr lang="en-US" dirty="0"/>
              <a:t>Data: Single item recognition</a:t>
            </a:r>
          </a:p>
        </p:txBody>
      </p:sp>
      <p:pic>
        <p:nvPicPr>
          <p:cNvPr id="10" name="Picture 9" descr="A picture containing telephone, cellphone&#10;&#10;Description automatically generated">
            <a:extLst>
              <a:ext uri="{FF2B5EF4-FFF2-40B4-BE49-F238E27FC236}">
                <a16:creationId xmlns:a16="http://schemas.microsoft.com/office/drawing/2014/main" id="{1A486D99-264D-6B45-BDA5-EFCEF54B99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6861" y="2704021"/>
            <a:ext cx="6814287" cy="3765790"/>
          </a:xfrm>
          <a:prstGeom prst="rect">
            <a:avLst/>
          </a:prstGeom>
        </p:spPr>
      </p:pic>
      <p:pic>
        <p:nvPicPr>
          <p:cNvPr id="15" name="Graphic 14" descr="Line arrow Clockwise curve">
            <a:extLst>
              <a:ext uri="{FF2B5EF4-FFF2-40B4-BE49-F238E27FC236}">
                <a16:creationId xmlns:a16="http://schemas.microsoft.com/office/drawing/2014/main" id="{982CF7B8-CBCF-F648-8345-E26A7A8E98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70852" y="2384844"/>
            <a:ext cx="914400" cy="914400"/>
          </a:xfrm>
          <a:prstGeom prst="rect">
            <a:avLst/>
          </a:prstGeom>
        </p:spPr>
      </p:pic>
      <p:pic>
        <p:nvPicPr>
          <p:cNvPr id="29" name="Graphic 28" descr="Line arrow Clockwise curve">
            <a:extLst>
              <a:ext uri="{FF2B5EF4-FFF2-40B4-BE49-F238E27FC236}">
                <a16:creationId xmlns:a16="http://schemas.microsoft.com/office/drawing/2014/main" id="{DCB8DE70-2340-5649-B5C7-4167A8FAF2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9394164" y="2419350"/>
            <a:ext cx="914400" cy="914400"/>
          </a:xfrm>
          <a:prstGeom prst="rect">
            <a:avLst/>
          </a:prstGeom>
        </p:spPr>
      </p:pic>
      <p:pic>
        <p:nvPicPr>
          <p:cNvPr id="30" name="Graphic 29" descr="Line arrow Straight">
            <a:extLst>
              <a:ext uri="{FF2B5EF4-FFF2-40B4-BE49-F238E27FC236}">
                <a16:creationId xmlns:a16="http://schemas.microsoft.com/office/drawing/2014/main" id="{8A26B2B8-FE40-5E4D-B2C9-9B127BB1F8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400000">
            <a:off x="5791166" y="2300556"/>
            <a:ext cx="772424" cy="772424"/>
          </a:xfrm>
          <a:prstGeom prst="rect">
            <a:avLst/>
          </a:prstGeom>
        </p:spPr>
      </p:pic>
      <p:pic>
        <p:nvPicPr>
          <p:cNvPr id="31" name="Graphic 30" descr="Line arrow Straight">
            <a:extLst>
              <a:ext uri="{FF2B5EF4-FFF2-40B4-BE49-F238E27FC236}">
                <a16:creationId xmlns:a16="http://schemas.microsoft.com/office/drawing/2014/main" id="{E8577DA5-6065-1D44-9B89-FAA3B52ADF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400000">
            <a:off x="4409176" y="2300556"/>
            <a:ext cx="772424" cy="77242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1840B1C5-ABC1-1A4B-9890-1225F930DB7E}"/>
              </a:ext>
            </a:extLst>
          </p:cNvPr>
          <p:cNvSpPr txBox="1"/>
          <p:nvPr/>
        </p:nvSpPr>
        <p:spPr>
          <a:xfrm>
            <a:off x="1869870" y="1557770"/>
            <a:ext cx="18978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Subject identifier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B9507CD-212A-6F4C-922E-CBF68A9D980C}"/>
              </a:ext>
            </a:extLst>
          </p:cNvPr>
          <p:cNvSpPr txBox="1"/>
          <p:nvPr/>
        </p:nvSpPr>
        <p:spPr>
          <a:xfrm>
            <a:off x="3526481" y="1662773"/>
            <a:ext cx="24421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object or scene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031D064-C6CD-CC4A-A437-A14590F68609}"/>
              </a:ext>
            </a:extLst>
          </p:cNvPr>
          <p:cNvSpPr txBox="1"/>
          <p:nvPr/>
        </p:nvSpPr>
        <p:spPr>
          <a:xfrm>
            <a:off x="5666725" y="1681264"/>
            <a:ext cx="16079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YA or OA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92ABA02-6D3D-E247-944D-1034D8DC8922}"/>
              </a:ext>
            </a:extLst>
          </p:cNvPr>
          <p:cNvSpPr txBox="1"/>
          <p:nvPr/>
        </p:nvSpPr>
        <p:spPr>
          <a:xfrm>
            <a:off x="8367746" y="1317422"/>
            <a:ext cx="38645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Distinct Object/Similar Scene</a:t>
            </a:r>
          </a:p>
          <a:p>
            <a:r>
              <a:rPr lang="en-US" sz="2400" dirty="0"/>
              <a:t>Similar Object/Distinct Scene</a:t>
            </a:r>
          </a:p>
          <a:p>
            <a:r>
              <a:rPr lang="en-US" sz="2400" dirty="0"/>
              <a:t>Similar Object/Similar Scene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21D9588-5E87-D346-9265-AEA078433340}"/>
              </a:ext>
            </a:extLst>
          </p:cNvPr>
          <p:cNvSpPr txBox="1"/>
          <p:nvPr/>
        </p:nvSpPr>
        <p:spPr>
          <a:xfrm>
            <a:off x="7104379" y="2075129"/>
            <a:ext cx="11967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Hit-FA</a:t>
            </a:r>
          </a:p>
        </p:txBody>
      </p:sp>
      <p:pic>
        <p:nvPicPr>
          <p:cNvPr id="38" name="Graphic 37" descr="Line arrow Straight">
            <a:extLst>
              <a:ext uri="{FF2B5EF4-FFF2-40B4-BE49-F238E27FC236}">
                <a16:creationId xmlns:a16="http://schemas.microsoft.com/office/drawing/2014/main" id="{5074B1FA-A817-0445-B1CE-5050335CAA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400000">
            <a:off x="7015737" y="2677168"/>
            <a:ext cx="1048733" cy="772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0145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6362C-33AD-2444-8033-5A44AB83B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0917" y="237943"/>
            <a:ext cx="7620230" cy="976895"/>
          </a:xfrm>
        </p:spPr>
        <p:txBody>
          <a:bodyPr/>
          <a:lstStyle/>
          <a:p>
            <a:r>
              <a:rPr lang="en-US" dirty="0"/>
              <a:t>Session 2 Objectives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11E98C-E6DC-9B4F-B5AE-922ED193E98C}"/>
              </a:ext>
            </a:extLst>
          </p:cNvPr>
          <p:cNvSpPr txBox="1"/>
          <p:nvPr/>
        </p:nvSpPr>
        <p:spPr>
          <a:xfrm>
            <a:off x="1201422" y="1666633"/>
            <a:ext cx="1040687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CA" sz="2800" dirty="0">
                <a:latin typeface="+mj-lt"/>
                <a:ea typeface="Open Sans"/>
                <a:cs typeface="Open Sans"/>
                <a:sym typeface="Open Sans"/>
              </a:rPr>
              <a:t>Packages: </a:t>
            </a:r>
            <a:r>
              <a:rPr lang="en-CA" sz="2800" dirty="0" err="1">
                <a:latin typeface="+mj-lt"/>
                <a:ea typeface="Open Sans"/>
                <a:cs typeface="Open Sans"/>
                <a:sym typeface="Open Sans"/>
              </a:rPr>
              <a:t>tidyverse</a:t>
            </a:r>
            <a:r>
              <a:rPr lang="en-CA" sz="2800" dirty="0">
                <a:latin typeface="+mj-lt"/>
                <a:ea typeface="Open Sans"/>
                <a:cs typeface="Open Sans"/>
                <a:sym typeface="Open Sans"/>
              </a:rPr>
              <a:t>, </a:t>
            </a:r>
            <a:r>
              <a:rPr lang="en-CA" sz="2800" dirty="0" err="1">
                <a:latin typeface="+mj-lt"/>
                <a:ea typeface="Open Sans"/>
                <a:cs typeface="Open Sans"/>
                <a:sym typeface="Open Sans"/>
              </a:rPr>
              <a:t>ez</a:t>
            </a:r>
            <a:r>
              <a:rPr lang="en-CA" sz="2800" dirty="0">
                <a:latin typeface="+mj-lt"/>
                <a:ea typeface="Open Sans"/>
                <a:cs typeface="Open Sans"/>
                <a:sym typeface="Open Sans"/>
              </a:rPr>
              <a:t>, </a:t>
            </a:r>
            <a:r>
              <a:rPr lang="en-CA" sz="2800" dirty="0" err="1">
                <a:latin typeface="+mj-lt"/>
                <a:ea typeface="Open Sans"/>
                <a:cs typeface="Open Sans"/>
                <a:sym typeface="Open Sans"/>
              </a:rPr>
              <a:t>afex</a:t>
            </a:r>
            <a:r>
              <a:rPr lang="en-CA" sz="2800" dirty="0">
                <a:latin typeface="+mj-lt"/>
                <a:ea typeface="Open Sans"/>
                <a:cs typeface="Open Sans"/>
                <a:sym typeface="Open Sans"/>
              </a:rPr>
              <a:t>, </a:t>
            </a:r>
            <a:r>
              <a:rPr lang="en-CA" sz="2800" dirty="0" err="1">
                <a:latin typeface="+mj-lt"/>
                <a:ea typeface="Open Sans"/>
                <a:cs typeface="Open Sans"/>
                <a:sym typeface="Open Sans"/>
              </a:rPr>
              <a:t>emmeans</a:t>
            </a:r>
            <a:endParaRPr lang="en-CA" sz="2800" dirty="0">
              <a:latin typeface="+mj-lt"/>
              <a:ea typeface="Open Sans"/>
              <a:cs typeface="Open Sans"/>
              <a:sym typeface="Open Sans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CA" sz="2800" dirty="0">
                <a:latin typeface="+mj-lt"/>
                <a:ea typeface="Open Sans"/>
                <a:cs typeface="Open Sans"/>
                <a:sym typeface="Open Sans"/>
              </a:rPr>
              <a:t>Calculating descriptive statistics 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CA" sz="2800" dirty="0">
                <a:latin typeface="+mj-lt"/>
                <a:ea typeface="Open Sans"/>
                <a:cs typeface="Open Sans"/>
                <a:sym typeface="Open Sans"/>
              </a:rPr>
              <a:t>ANOVAs and t tests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CA" sz="2800" dirty="0">
                <a:latin typeface="+mj-lt"/>
                <a:ea typeface="Open Sans"/>
                <a:cs typeface="Open Sans"/>
                <a:sym typeface="Open Sans"/>
              </a:rPr>
              <a:t>Is there a significant difference in memory performance between the levels of our factors?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CA" sz="2800" dirty="0">
                <a:latin typeface="+mj-lt"/>
                <a:ea typeface="Open Sans"/>
                <a:cs typeface="Open Sans"/>
                <a:sym typeface="Open Sans"/>
              </a:rPr>
              <a:t>Main effect of age? (YA vs. OA)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CA" sz="2800" dirty="0">
                <a:latin typeface="+mj-lt"/>
                <a:ea typeface="Open Sans"/>
                <a:cs typeface="Open Sans"/>
                <a:sym typeface="Open Sans"/>
              </a:rPr>
              <a:t>Main effect of stimulus? (objects vs. scenes)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CA" sz="2800" dirty="0">
                <a:latin typeface="+mj-lt"/>
                <a:ea typeface="Open Sans"/>
                <a:cs typeface="Open Sans"/>
                <a:sym typeface="Open Sans"/>
              </a:rPr>
              <a:t>Main effect of condition? (DO_SS, SO_DS, or SO_SS)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800" dirty="0">
                <a:latin typeface="+mj-lt"/>
                <a:ea typeface="Open Sans"/>
                <a:cs typeface="Open Sans"/>
                <a:sym typeface="Open Sans"/>
              </a:rPr>
              <a:t>Simple plots</a:t>
            </a:r>
          </a:p>
        </p:txBody>
      </p:sp>
    </p:spTree>
    <p:extLst>
      <p:ext uri="{BB962C8B-B14F-4D97-AF65-F5344CB8AC3E}">
        <p14:creationId xmlns:p14="http://schemas.microsoft.com/office/powerpoint/2010/main" val="2375784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19501C6-F015-4273-AF88-E0F6C8538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A677DB7-5829-45BD-9754-5EC484CC42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4654296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896B69-D30A-0140-8FAC-CF7BA16C9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541" y="1818412"/>
            <a:ext cx="3397215" cy="3221175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dirty="0"/>
              <a:t>R workshop session 3:</a:t>
            </a:r>
            <a:br>
              <a:rPr lang="en-US" dirty="0"/>
            </a:br>
            <a:br>
              <a:rPr lang="en-US" dirty="0"/>
            </a:br>
            <a:r>
              <a:rPr lang="en-US" sz="2300" dirty="0">
                <a:solidFill>
                  <a:schemeClr val="accent6"/>
                </a:solidFill>
              </a:rPr>
              <a:t>data visualization</a:t>
            </a:r>
          </a:p>
        </p:txBody>
      </p:sp>
      <p:pic>
        <p:nvPicPr>
          <p:cNvPr id="5" name="Content Placeholder 4" descr="A picture containing table, desk, sitting, office&#10;&#10;Description automatically generated">
            <a:extLst>
              <a:ext uri="{FF2B5EF4-FFF2-40B4-BE49-F238E27FC236}">
                <a16:creationId xmlns:a16="http://schemas.microsoft.com/office/drawing/2014/main" id="{2C87D0F5-E97C-2542-8375-1CB1C59EDF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94376" y="917246"/>
            <a:ext cx="6257544" cy="470880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54B1858-DB7A-6F44-BC13-AFDAD796D049}"/>
              </a:ext>
            </a:extLst>
          </p:cNvPr>
          <p:cNvSpPr txBox="1"/>
          <p:nvPr/>
        </p:nvSpPr>
        <p:spPr>
          <a:xfrm>
            <a:off x="6369803" y="5940754"/>
            <a:ext cx="53216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sz="1200" dirty="0">
                <a:solidFill>
                  <a:schemeClr val="accent6"/>
                </a:solidFill>
              </a:rPr>
              <a:t>Artwork by Allison Horst</a:t>
            </a:r>
          </a:p>
          <a:p>
            <a:pPr algn="r"/>
            <a:r>
              <a:rPr lang="en-CA" sz="1200" dirty="0">
                <a:solidFill>
                  <a:schemeClr val="accent6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https://github.com/allisonhorst/stats-illustrations</a:t>
            </a:r>
            <a:endParaRPr lang="en-CA" sz="12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2007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A878ED-E5CA-674A-AB55-5E5B740403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Who am I?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9BBE2D-970E-0540-9EFE-6C03DA86F6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Stephanie Simpson </a:t>
            </a:r>
            <a:r>
              <a:rPr lang="en-CA" dirty="0">
                <a:hlinkClick r:id="rId2"/>
              </a:rPr>
              <a:t>ssimpson@research.baycrest.org</a:t>
            </a:r>
            <a:endParaRPr lang="en-CA" dirty="0"/>
          </a:p>
          <a:p>
            <a:r>
              <a:rPr lang="en-CA" dirty="0"/>
              <a:t>Graduate student in the Levine Lab studying the influence of sleep on episodic memory</a:t>
            </a:r>
          </a:p>
          <a:p>
            <a:r>
              <a:rPr lang="en-CA" dirty="0"/>
              <a:t>Standing committee member of the Rotman Training Centre (RTC)</a:t>
            </a:r>
          </a:p>
          <a:p>
            <a:endParaRPr lang="en-CA" dirty="0"/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7580717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A36DBF-52C4-E443-BB37-1C9030265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Session 3 aims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38C182-5AD5-5947-A109-EFA574CC0F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2467563"/>
            <a:ext cx="7729728" cy="3716261"/>
          </a:xfrm>
        </p:spPr>
        <p:txBody>
          <a:bodyPr>
            <a:normAutofit/>
          </a:bodyPr>
          <a:lstStyle/>
          <a:p>
            <a:r>
              <a:rPr lang="en-CA" dirty="0"/>
              <a:t>Learn how to make a:</a:t>
            </a:r>
          </a:p>
          <a:p>
            <a:pPr marL="571500" lvl="1" indent="-342900">
              <a:buFont typeface="+mj-lt"/>
              <a:buAutoNum type="arabicPeriod"/>
            </a:pPr>
            <a:r>
              <a:rPr lang="en-CA" dirty="0"/>
              <a:t>Bar plot</a:t>
            </a:r>
          </a:p>
          <a:p>
            <a:pPr marL="571500" lvl="1" indent="-342900">
              <a:buFont typeface="+mj-lt"/>
              <a:buAutoNum type="arabicPeriod"/>
            </a:pPr>
            <a:r>
              <a:rPr lang="en-CA" dirty="0"/>
              <a:t>Box plot</a:t>
            </a:r>
          </a:p>
          <a:p>
            <a:pPr marL="571500" lvl="1" indent="-342900">
              <a:buFont typeface="+mj-lt"/>
              <a:buAutoNum type="arabicPeriod"/>
            </a:pPr>
            <a:r>
              <a:rPr lang="en-CA" dirty="0"/>
              <a:t>Scatterplot</a:t>
            </a:r>
          </a:p>
          <a:p>
            <a:r>
              <a:rPr lang="en-CA" dirty="0"/>
              <a:t>Know how to:</a:t>
            </a:r>
          </a:p>
          <a:p>
            <a:pPr lvl="1"/>
            <a:r>
              <a:rPr lang="en-CA" dirty="0"/>
              <a:t>Combine graphs into one figure</a:t>
            </a:r>
          </a:p>
          <a:p>
            <a:pPr lvl="1"/>
            <a:r>
              <a:rPr lang="en-CA" dirty="0"/>
              <a:t>Save your figure</a:t>
            </a:r>
          </a:p>
          <a:p>
            <a:r>
              <a:rPr lang="en-CA" dirty="0"/>
              <a:t>R Markdown (if there is time)</a:t>
            </a:r>
          </a:p>
          <a:p>
            <a:r>
              <a:rPr lang="en-CA" dirty="0"/>
              <a:t>15-min Q &amp; A at the end</a:t>
            </a:r>
          </a:p>
          <a:p>
            <a:endParaRPr lang="en-CA" dirty="0"/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813442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2A7C5-DF6F-2C44-8D73-A15A8B3D3E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am </a:t>
            </a:r>
            <a:r>
              <a:rPr lang="en-US" dirty="0" err="1"/>
              <a:t>i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5D8029-8362-3745-B66C-D906B678F4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4672" y="2638044"/>
            <a:ext cx="4566191" cy="3101983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Anisha Khosla</a:t>
            </a:r>
          </a:p>
          <a:p>
            <a:r>
              <a:rPr lang="en-US" dirty="0"/>
              <a:t>PhD student at </a:t>
            </a:r>
            <a:r>
              <a:rPr lang="en-US" dirty="0" err="1"/>
              <a:t>UofT</a:t>
            </a:r>
            <a:r>
              <a:rPr lang="en-US" dirty="0"/>
              <a:t> with Jen Ryan and Morris Moscovitch</a:t>
            </a:r>
          </a:p>
          <a:p>
            <a:r>
              <a:rPr lang="en-US" dirty="0"/>
              <a:t>Outreach, R and Python workshop instructor</a:t>
            </a:r>
          </a:p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2F2D4F5-9407-7046-9D51-C947C9C84A83}"/>
              </a:ext>
            </a:extLst>
          </p:cNvPr>
          <p:cNvSpPr txBox="1"/>
          <p:nvPr/>
        </p:nvSpPr>
        <p:spPr>
          <a:xfrm>
            <a:off x="8250595" y="5823764"/>
            <a:ext cx="5160908" cy="813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2430918">
              <a:spcAft>
                <a:spcPts val="1300"/>
              </a:spcAft>
              <a:defRPr/>
            </a:pPr>
            <a:r>
              <a:rPr lang="en-US" dirty="0" err="1">
                <a:solidFill>
                  <a:prstClr val="black"/>
                </a:solidFill>
                <a:latin typeface="Lucida Sans" panose="020B0602030504020204" pitchFamily="34" charset="77"/>
              </a:rPr>
              <a:t>akhosla@research.baycrest.org</a:t>
            </a:r>
            <a:endParaRPr lang="en-US" dirty="0">
              <a:solidFill>
                <a:prstClr val="black"/>
              </a:solidFill>
              <a:latin typeface="Lucida Sans" panose="020B0602030504020204" pitchFamily="34" charset="77"/>
            </a:endParaRPr>
          </a:p>
          <a:p>
            <a:pPr defTabSz="2430918">
              <a:spcAft>
                <a:spcPts val="1300"/>
              </a:spcAft>
              <a:defRPr/>
            </a:pPr>
            <a:r>
              <a:rPr lang="en-US" dirty="0">
                <a:solidFill>
                  <a:prstClr val="black"/>
                </a:solidFill>
                <a:latin typeface="Lucida Sans" panose="020B0602030504020204" pitchFamily="34" charset="77"/>
              </a:rPr>
              <a:t>@</a:t>
            </a:r>
            <a:r>
              <a:rPr lang="en-US" dirty="0" err="1">
                <a:solidFill>
                  <a:prstClr val="black"/>
                </a:solidFill>
                <a:latin typeface="Lucida Sans" panose="020B0602030504020204" pitchFamily="34" charset="77"/>
              </a:rPr>
              <a:t>khosla_anisha</a:t>
            </a:r>
            <a:endParaRPr lang="en-US" dirty="0">
              <a:solidFill>
                <a:prstClr val="black"/>
              </a:solidFill>
              <a:latin typeface="Lucida Sans" panose="020B0602030504020204" pitchFamily="34" charset="77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6927681-BFD9-2846-AF84-ECB597C37A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613087" y="6142345"/>
            <a:ext cx="728457" cy="75047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B3BFA70-9347-2A42-96A0-B92ABD8550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49615" y1="42500" x2="49615" y2="425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517149" y="5583269"/>
            <a:ext cx="898850" cy="961612"/>
          </a:xfrm>
          <a:prstGeom prst="rect">
            <a:avLst/>
          </a:prstGeom>
        </p:spPr>
      </p:pic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D83815A9-C6E9-5C44-9CE8-4F815E034ED1}"/>
              </a:ext>
            </a:extLst>
          </p:cNvPr>
          <p:cNvSpPr/>
          <p:nvPr/>
        </p:nvSpPr>
        <p:spPr>
          <a:xfrm>
            <a:off x="7497731" y="5740027"/>
            <a:ext cx="4566191" cy="1007106"/>
          </a:xfrm>
          <a:prstGeom prst="roundRect">
            <a:avLst/>
          </a:prstGeom>
          <a:noFill/>
          <a:ln w="50800">
            <a:solidFill>
              <a:srgbClr val="3CABAE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430918">
              <a:defRPr/>
            </a:pPr>
            <a:endParaRPr lang="en-US" sz="9600" dirty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6" name="Picture 5" descr="A person wearing glasses and smiling at the camera&#10;&#10;Description automatically generated">
            <a:extLst>
              <a:ext uri="{FF2B5EF4-FFF2-40B4-BE49-F238E27FC236}">
                <a16:creationId xmlns:a16="http://schemas.microsoft.com/office/drawing/2014/main" id="{4BDE0BEB-AAA5-1C4C-B641-FFE47B2237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52130" y="2638044"/>
            <a:ext cx="2442140" cy="3250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5317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C9CEF-B896-1741-B946-6F40B26D2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Access files on the drive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568FFB-2021-B740-B122-2263A4D919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>
                <a:hlinkClick r:id="rId2"/>
              </a:rPr>
              <a:t>https://drive.google.com/drive/u/1/folders/1uSbZTxfB_EmAQW36ipWXC5yJec843CxC</a:t>
            </a:r>
            <a:br>
              <a:rPr lang="en-CA" dirty="0"/>
            </a:br>
            <a:endParaRPr lang="en-CA" dirty="0"/>
          </a:p>
          <a:p>
            <a:r>
              <a:rPr lang="en-CA" dirty="0"/>
              <a:t>Feel free to download the base R script or the PDF to follow along with me during the session</a:t>
            </a:r>
            <a:br>
              <a:rPr lang="en-CA" dirty="0"/>
            </a:br>
            <a:endParaRPr lang="en-CA" dirty="0"/>
          </a:p>
          <a:p>
            <a:r>
              <a:rPr lang="en-CA" dirty="0"/>
              <a:t>Don’t worry about live-coding with me if this is your first time! </a:t>
            </a:r>
          </a:p>
        </p:txBody>
      </p:sp>
    </p:spTree>
    <p:extLst>
      <p:ext uri="{BB962C8B-B14F-4D97-AF65-F5344CB8AC3E}">
        <p14:creationId xmlns:p14="http://schemas.microsoft.com/office/powerpoint/2010/main" val="40292187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F47E20B-1205-4238-A82B-90EF577F32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13567AC-EB9A-47A9-B6EC-B5BDB73B11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20D892-F0F0-8046-B45A-D776D754B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504" y="1742239"/>
            <a:ext cx="3415288" cy="3212654"/>
          </a:xfrm>
          <a:noFill/>
          <a:ln>
            <a:solidFill>
              <a:schemeClr val="bg1"/>
            </a:solidFill>
          </a:ln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3800" dirty="0">
                <a:solidFill>
                  <a:schemeClr val="bg1"/>
                </a:solidFill>
              </a:rPr>
              <a:t>Let’s begin!</a:t>
            </a:r>
          </a:p>
        </p:txBody>
      </p:sp>
      <p:pic>
        <p:nvPicPr>
          <p:cNvPr id="5" name="Content Placeholder 4" descr="A picture containing table, sitting, person, green&#10;&#10;Description automatically generated">
            <a:extLst>
              <a:ext uri="{FF2B5EF4-FFF2-40B4-BE49-F238E27FC236}">
                <a16:creationId xmlns:a16="http://schemas.microsoft.com/office/drawing/2014/main" id="{6847A495-41C5-BB45-A405-2A35BC65A7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90790" y="643467"/>
            <a:ext cx="5864714" cy="54101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E027AB5-FDE9-EB40-9B6D-589E369D151A}"/>
              </a:ext>
            </a:extLst>
          </p:cNvPr>
          <p:cNvSpPr txBox="1"/>
          <p:nvPr/>
        </p:nvSpPr>
        <p:spPr>
          <a:xfrm>
            <a:off x="6369803" y="5940754"/>
            <a:ext cx="53216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sz="1200" dirty="0">
                <a:solidFill>
                  <a:schemeClr val="accent6"/>
                </a:solidFill>
              </a:rPr>
              <a:t>Artwork by Allison Horst</a:t>
            </a:r>
          </a:p>
          <a:p>
            <a:pPr algn="r"/>
            <a:r>
              <a:rPr lang="en-CA" sz="1200" dirty="0">
                <a:solidFill>
                  <a:schemeClr val="accent6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https://github.com/allisonhorst/stats-illustrations</a:t>
            </a:r>
            <a:endParaRPr lang="en-CA" sz="12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97692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2A7C5-DF6F-2C44-8D73-A15A8B3D3E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workshop series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5D8029-8362-3745-B66C-D906B678F4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2638044"/>
            <a:ext cx="8105056" cy="3101983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000" b="1" dirty="0"/>
              <a:t>Introduction to R, </a:t>
            </a:r>
            <a:r>
              <a:rPr lang="en-US" sz="2000" b="1" dirty="0" err="1"/>
              <a:t>Rstudio</a:t>
            </a:r>
            <a:r>
              <a:rPr lang="en-US" sz="2000" b="1" dirty="0"/>
              <a:t>, Nuts &amp; Bolts: July 20</a:t>
            </a:r>
            <a:r>
              <a:rPr lang="en-US" sz="2000" b="1" baseline="30000" dirty="0"/>
              <a:t>th</a:t>
            </a:r>
            <a:r>
              <a:rPr lang="en-US" sz="2000" b="1" dirty="0"/>
              <a:t>,  Anisha Khosla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/>
              <a:t>Data Wrangling and Analyses: July 22</a:t>
            </a:r>
            <a:r>
              <a:rPr lang="en-US" sz="2000" baseline="30000" dirty="0"/>
              <a:t>nd</a:t>
            </a:r>
            <a:r>
              <a:rPr lang="en-US" sz="2000" dirty="0"/>
              <a:t>, Nichole Bouffard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/>
              <a:t>Data Visualization: July 24</a:t>
            </a:r>
            <a:r>
              <a:rPr lang="en-US" sz="2000" baseline="30000" dirty="0"/>
              <a:t>th</a:t>
            </a:r>
            <a:r>
              <a:rPr lang="en-US" sz="2000" dirty="0"/>
              <a:t>, Stephanie Simpson</a:t>
            </a:r>
          </a:p>
        </p:txBody>
      </p:sp>
    </p:spTree>
    <p:extLst>
      <p:ext uri="{BB962C8B-B14F-4D97-AF65-F5344CB8AC3E}">
        <p14:creationId xmlns:p14="http://schemas.microsoft.com/office/powerpoint/2010/main" val="24756374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2A7C5-DF6F-2C44-8D73-A15A8B3D3E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1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5D8029-8362-3745-B66C-D906B678F4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200" dirty="0"/>
              <a:t>Why R?</a:t>
            </a:r>
          </a:p>
          <a:p>
            <a:r>
              <a:rPr lang="en-US" sz="2200" dirty="0"/>
              <a:t>What is </a:t>
            </a:r>
            <a:r>
              <a:rPr lang="en-US" sz="2200" dirty="0" err="1"/>
              <a:t>Rstudio</a:t>
            </a:r>
            <a:r>
              <a:rPr lang="en-US" sz="2200" dirty="0"/>
              <a:t>?</a:t>
            </a:r>
          </a:p>
          <a:p>
            <a:r>
              <a:rPr lang="en-US" sz="2200" dirty="0"/>
              <a:t>Nuts and Bolts: data types, indexing</a:t>
            </a:r>
          </a:p>
          <a:p>
            <a:r>
              <a:rPr lang="en-US" sz="2200" dirty="0"/>
              <a:t>Working with data in R</a:t>
            </a:r>
          </a:p>
          <a:p>
            <a:pPr lvl="1"/>
            <a:r>
              <a:rPr lang="en-US" sz="2200" dirty="0"/>
              <a:t>Read in a CSV file</a:t>
            </a:r>
          </a:p>
          <a:p>
            <a:pPr lvl="1"/>
            <a:r>
              <a:rPr lang="en-US" sz="2200" dirty="0"/>
              <a:t>Explore </a:t>
            </a:r>
            <a:r>
              <a:rPr lang="en-US" sz="2200" dirty="0" err="1"/>
              <a:t>dataframes</a:t>
            </a:r>
            <a:endParaRPr lang="en-US" sz="2200" dirty="0"/>
          </a:p>
          <a:p>
            <a:r>
              <a:rPr lang="en-US" sz="2200" dirty="0"/>
              <a:t>Packages: </a:t>
            </a:r>
            <a:r>
              <a:rPr lang="en-US" sz="2200" dirty="0" err="1"/>
              <a:t>tidyverse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6341320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F65D7F-4DC3-2B4F-B4B1-04691C6A9D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9231CD-62FA-E74F-B3D8-1D065285C9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dirty="0"/>
              <a:t>skeleton R code (code with me) </a:t>
            </a:r>
            <a:br>
              <a:rPr lang="en-US" sz="2400" dirty="0"/>
            </a:br>
            <a:r>
              <a:rPr lang="en-US" sz="2400" dirty="0" err="1">
                <a:solidFill>
                  <a:srgbClr val="0070C0"/>
                </a:solidFill>
              </a:rPr>
              <a:t>intro_skeleton.R</a:t>
            </a:r>
            <a:endParaRPr lang="en-US" sz="2400" dirty="0">
              <a:solidFill>
                <a:srgbClr val="0070C0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complete R code (follow along) </a:t>
            </a:r>
            <a:br>
              <a:rPr lang="en-US" sz="2400" dirty="0"/>
            </a:br>
            <a:r>
              <a:rPr lang="en-US" sz="2400" dirty="0" err="1">
                <a:solidFill>
                  <a:srgbClr val="0070C0"/>
                </a:solidFill>
              </a:rPr>
              <a:t>intro_complete.R</a:t>
            </a:r>
            <a:r>
              <a:rPr lang="en-US" sz="2400" dirty="0">
                <a:solidFill>
                  <a:srgbClr val="0070C0"/>
                </a:solidFill>
              </a:rPr>
              <a:t>, </a:t>
            </a:r>
            <a:r>
              <a:rPr lang="en-US" sz="2400" dirty="0" err="1">
                <a:solidFill>
                  <a:srgbClr val="0070C0"/>
                </a:solidFill>
              </a:rPr>
              <a:t>intro_complete.pdf</a:t>
            </a:r>
            <a:endParaRPr lang="en-US" sz="2400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R Markdown available (session 3)</a:t>
            </a:r>
            <a:r>
              <a:rPr lang="en-US" sz="2400" dirty="0">
                <a:solidFill>
                  <a:srgbClr val="0070C0"/>
                </a:solidFill>
              </a:rPr>
              <a:t> </a:t>
            </a:r>
            <a:br>
              <a:rPr lang="en-US" sz="2400" dirty="0">
                <a:solidFill>
                  <a:srgbClr val="0070C0"/>
                </a:solidFill>
              </a:rPr>
            </a:br>
            <a:r>
              <a:rPr lang="en-US" sz="2400" dirty="0" err="1">
                <a:solidFill>
                  <a:srgbClr val="0070C0"/>
                </a:solidFill>
              </a:rPr>
              <a:t>intro_complete.Rmd</a:t>
            </a:r>
            <a:endParaRPr lang="en-US" sz="2400" dirty="0"/>
          </a:p>
          <a:p>
            <a:pPr marL="342900" indent="-342900">
              <a:buFont typeface="+mj-lt"/>
              <a:buAutoNum type="arabicPeriod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4039794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45CD2-72C0-3949-ABC1-A39F5F2708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A48AFC-CE0A-404B-B82B-1F9A6B9097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2638044"/>
            <a:ext cx="5864352" cy="3677412"/>
          </a:xfrm>
        </p:spPr>
        <p:txBody>
          <a:bodyPr>
            <a:noAutofit/>
          </a:bodyPr>
          <a:lstStyle/>
          <a:p>
            <a:r>
              <a:rPr lang="en-US" sz="2000" dirty="0"/>
              <a:t>statistical programming language</a:t>
            </a:r>
          </a:p>
          <a:p>
            <a:r>
              <a:rPr lang="en-US" sz="2000" dirty="0"/>
              <a:t>faster, greater functionality, &amp; more customizable than SPSS and Excel</a:t>
            </a:r>
          </a:p>
          <a:p>
            <a:r>
              <a:rPr lang="en-US" sz="2000" dirty="0"/>
              <a:t>R is popular in academia and industry</a:t>
            </a:r>
          </a:p>
          <a:p>
            <a:r>
              <a:rPr lang="en-US" sz="2000" dirty="0"/>
              <a:t>free and open-source</a:t>
            </a:r>
          </a:p>
          <a:p>
            <a:r>
              <a:rPr lang="en-US" sz="2000" dirty="0"/>
              <a:t>online community</a:t>
            </a:r>
          </a:p>
          <a:p>
            <a:r>
              <a:rPr lang="en-US" sz="2000" dirty="0"/>
              <a:t>sharing your analyses with others</a:t>
            </a:r>
          </a:p>
          <a:p>
            <a:r>
              <a:rPr lang="en-US" sz="2000" dirty="0"/>
              <a:t>always updating and improving</a:t>
            </a:r>
          </a:p>
          <a:p>
            <a:r>
              <a:rPr lang="en-US" sz="2000" dirty="0"/>
              <a:t>cons: learning curve, less intuitive than Python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B8E863-C949-824F-BFF7-837B13CD9C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563" y="2423476"/>
            <a:ext cx="1423254" cy="1103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93792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4A40E1-F6C6-8349-9A57-E681765F4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rstudio</a:t>
            </a:r>
            <a:r>
              <a:rPr lang="en-US" dirty="0"/>
              <a:t>? </a:t>
            </a:r>
          </a:p>
        </p:txBody>
      </p:sp>
      <p:pic>
        <p:nvPicPr>
          <p:cNvPr id="1026" name="Picture 2" descr="RStudio Logo Usage Guidelines - RStudio">
            <a:extLst>
              <a:ext uri="{FF2B5EF4-FFF2-40B4-BE49-F238E27FC236}">
                <a16:creationId xmlns:a16="http://schemas.microsoft.com/office/drawing/2014/main" id="{3859BDE7-F259-B141-B649-6450BBE90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4449" y="2529085"/>
            <a:ext cx="2562606" cy="899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94E68C29-9827-C448-B39F-BA893FC28C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1195" y="2325940"/>
            <a:ext cx="1423254" cy="1103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ow Does a Car Engine Work? | U.S. News &amp; World Report">
            <a:extLst>
              <a:ext uri="{FF2B5EF4-FFF2-40B4-BE49-F238E27FC236}">
                <a16:creationId xmlns:a16="http://schemas.microsoft.com/office/drawing/2014/main" id="{9E46C4FA-2D84-F84C-BB83-F9A739868C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6084" y="3711463"/>
            <a:ext cx="3372975" cy="2213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2018 Nissan Maxima Cherry Hill NJ | Cherry Hill Nissan">
            <a:extLst>
              <a:ext uri="{FF2B5EF4-FFF2-40B4-BE49-F238E27FC236}">
                <a16:creationId xmlns:a16="http://schemas.microsoft.com/office/drawing/2014/main" id="{654DCAE0-E30A-1C42-8183-5CE9DF2ECC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6415" y="3711463"/>
            <a:ext cx="3320273" cy="2213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4AD4D0E-FC1C-5E44-ADFD-063D1BED722D}"/>
              </a:ext>
            </a:extLst>
          </p:cNvPr>
          <p:cNvSpPr txBox="1"/>
          <p:nvPr/>
        </p:nvSpPr>
        <p:spPr>
          <a:xfrm>
            <a:off x="3401210" y="6182894"/>
            <a:ext cx="10027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2430918">
              <a:spcAft>
                <a:spcPts val="1300"/>
              </a:spcAft>
              <a:defRPr/>
            </a:pPr>
            <a:r>
              <a:rPr lang="en-US" b="1" dirty="0">
                <a:solidFill>
                  <a:prstClr val="black"/>
                </a:solidFill>
                <a:latin typeface="Lucida Sans" panose="020B0602030504020204" pitchFamily="34" charset="77"/>
              </a:rPr>
              <a:t>Engine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31CA4A1-3170-A943-A68B-FDAB9598516B}"/>
              </a:ext>
            </a:extLst>
          </p:cNvPr>
          <p:cNvSpPr txBox="1"/>
          <p:nvPr/>
        </p:nvSpPr>
        <p:spPr>
          <a:xfrm>
            <a:off x="7343835" y="6207441"/>
            <a:ext cx="1565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2430918">
              <a:spcAft>
                <a:spcPts val="1300"/>
              </a:spcAft>
              <a:defRPr/>
            </a:pPr>
            <a:r>
              <a:rPr lang="en-US" b="1" dirty="0">
                <a:solidFill>
                  <a:prstClr val="black"/>
                </a:solidFill>
                <a:latin typeface="Lucida Sans" panose="020B0602030504020204" pitchFamily="34" charset="77"/>
              </a:rPr>
              <a:t>Dashboard</a:t>
            </a:r>
          </a:p>
        </p:txBody>
      </p:sp>
    </p:spTree>
    <p:extLst>
      <p:ext uri="{BB962C8B-B14F-4D97-AF65-F5344CB8AC3E}">
        <p14:creationId xmlns:p14="http://schemas.microsoft.com/office/powerpoint/2010/main" val="39621020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2A7C5-DF6F-2C44-8D73-A15A8B3D3E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workshop series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5D8029-8362-3745-B66C-D906B678F4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2479548"/>
            <a:ext cx="7729728" cy="3101983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000" dirty="0"/>
              <a:t>Introduction to R, </a:t>
            </a:r>
            <a:r>
              <a:rPr lang="en-US" sz="2000" dirty="0" err="1"/>
              <a:t>Rstudio</a:t>
            </a:r>
            <a:r>
              <a:rPr lang="en-US" sz="2000" dirty="0"/>
              <a:t>, Nuts &amp; Bolts: July 20</a:t>
            </a:r>
            <a:r>
              <a:rPr lang="en-US" sz="2000" baseline="30000" dirty="0"/>
              <a:t>th</a:t>
            </a:r>
            <a:r>
              <a:rPr lang="en-US" sz="2000" dirty="0"/>
              <a:t>,  Anisha Khosla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b="1" dirty="0"/>
              <a:t>Data Wrangling and Analyses: July 22</a:t>
            </a:r>
            <a:r>
              <a:rPr lang="en-US" sz="2000" b="1" baseline="30000" dirty="0"/>
              <a:t>nd</a:t>
            </a:r>
            <a:r>
              <a:rPr lang="en-US" sz="2000" b="1" dirty="0"/>
              <a:t>, Nichole Bouffard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b="1" dirty="0"/>
              <a:t>Data Visualization: July 24</a:t>
            </a:r>
            <a:r>
              <a:rPr lang="en-US" sz="2000" b="1" baseline="30000" dirty="0"/>
              <a:t>th</a:t>
            </a:r>
            <a:r>
              <a:rPr lang="en-US" sz="2000" b="1" dirty="0"/>
              <a:t>, Stephanie Simpson</a:t>
            </a:r>
          </a:p>
          <a:p>
            <a:pPr marL="342900" indent="-342900">
              <a:buFont typeface="+mj-lt"/>
              <a:buAutoNum type="arabicPeriod"/>
            </a:pPr>
            <a:endParaRPr lang="en-US" sz="2000" b="1" dirty="0"/>
          </a:p>
          <a:p>
            <a:pPr marL="0" indent="0">
              <a:buNone/>
            </a:pPr>
            <a:r>
              <a:rPr lang="en-US" sz="2000" dirty="0"/>
              <a:t>If you are new to programming, I recommend learning about:</a:t>
            </a:r>
          </a:p>
          <a:p>
            <a:r>
              <a:rPr lang="en-US" sz="2000" dirty="0"/>
              <a:t>GitHub</a:t>
            </a:r>
          </a:p>
          <a:p>
            <a:r>
              <a:rPr lang="en-US" sz="2000" dirty="0"/>
              <a:t>Documenting your code as a favor for future you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CCE497-0579-5243-BC89-9FD704DDCC91}"/>
              </a:ext>
            </a:extLst>
          </p:cNvPr>
          <p:cNvSpPr txBox="1"/>
          <p:nvPr/>
        </p:nvSpPr>
        <p:spPr>
          <a:xfrm>
            <a:off x="8250595" y="5896916"/>
            <a:ext cx="5160908" cy="813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2430918">
              <a:spcAft>
                <a:spcPts val="1300"/>
              </a:spcAft>
              <a:defRPr/>
            </a:pPr>
            <a:r>
              <a:rPr lang="en-US" dirty="0" err="1">
                <a:solidFill>
                  <a:prstClr val="black"/>
                </a:solidFill>
                <a:latin typeface="Lucida Sans" panose="020B0602030504020204" pitchFamily="34" charset="77"/>
              </a:rPr>
              <a:t>akhosla@research.baycrest.org</a:t>
            </a:r>
            <a:endParaRPr lang="en-US" dirty="0">
              <a:solidFill>
                <a:prstClr val="black"/>
              </a:solidFill>
              <a:latin typeface="Lucida Sans" panose="020B0602030504020204" pitchFamily="34" charset="77"/>
            </a:endParaRPr>
          </a:p>
          <a:p>
            <a:pPr defTabSz="2430918">
              <a:spcAft>
                <a:spcPts val="1300"/>
              </a:spcAft>
              <a:defRPr/>
            </a:pPr>
            <a:r>
              <a:rPr lang="en-US" dirty="0">
                <a:solidFill>
                  <a:prstClr val="black"/>
                </a:solidFill>
                <a:latin typeface="Lucida Sans" panose="020B0602030504020204" pitchFamily="34" charset="77"/>
              </a:rPr>
              <a:t>@</a:t>
            </a:r>
            <a:r>
              <a:rPr lang="en-US" dirty="0" err="1">
                <a:solidFill>
                  <a:prstClr val="black"/>
                </a:solidFill>
                <a:latin typeface="Lucida Sans" panose="020B0602030504020204" pitchFamily="34" charset="77"/>
              </a:rPr>
              <a:t>khosla_anisha</a:t>
            </a:r>
            <a:endParaRPr lang="en-US" dirty="0">
              <a:solidFill>
                <a:prstClr val="black"/>
              </a:solidFill>
              <a:latin typeface="Lucida Sans" panose="020B0602030504020204" pitchFamily="34" charset="77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C48792D-D0F4-9248-897D-39696DE897C9}"/>
              </a:ext>
            </a:extLst>
          </p:cNvPr>
          <p:cNvGrpSpPr/>
          <p:nvPr/>
        </p:nvGrpSpPr>
        <p:grpSpPr>
          <a:xfrm>
            <a:off x="7497731" y="5509777"/>
            <a:ext cx="4566191" cy="1456193"/>
            <a:chOff x="7268758" y="5333106"/>
            <a:chExt cx="4566191" cy="145619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66A34A9-3807-ED4F-BE5E-8C237C37F6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384114" y="6033847"/>
              <a:ext cx="728457" cy="755452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1C5C21B-1C7A-FB4A-8F16-1AE12A2C56F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>
                          <a14:foregroundMark x1="49615" y1="42500" x2="49615" y2="4250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288176" y="5471061"/>
              <a:ext cx="898850" cy="967992"/>
            </a:xfrm>
            <a:prstGeom prst="rect">
              <a:avLst/>
            </a:prstGeom>
          </p:spPr>
        </p:pic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144148CE-8A84-3643-8193-6AF91CFF246A}"/>
                </a:ext>
              </a:extLst>
            </p:cNvPr>
            <p:cNvSpPr/>
            <p:nvPr/>
          </p:nvSpPr>
          <p:spPr>
            <a:xfrm>
              <a:off x="7268758" y="5333106"/>
              <a:ext cx="4566191" cy="1309541"/>
            </a:xfrm>
            <a:prstGeom prst="roundRect">
              <a:avLst/>
            </a:prstGeom>
            <a:noFill/>
            <a:ln w="50800">
              <a:solidFill>
                <a:srgbClr val="3CABAE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2430918">
                <a:defRPr/>
              </a:pPr>
              <a:endParaRPr lang="en-US" sz="9600" dirty="0">
                <a:solidFill>
                  <a:prstClr val="white"/>
                </a:solidFill>
                <a:latin typeface="Calibri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003D27A9-FDE0-9143-AD2D-E77BD8280F4E}"/>
              </a:ext>
            </a:extLst>
          </p:cNvPr>
          <p:cNvSpPr txBox="1"/>
          <p:nvPr/>
        </p:nvSpPr>
        <p:spPr>
          <a:xfrm>
            <a:off x="7557770" y="5519375"/>
            <a:ext cx="5160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2430918">
              <a:spcAft>
                <a:spcPts val="1300"/>
              </a:spcAft>
              <a:defRPr/>
            </a:pPr>
            <a:r>
              <a:rPr lang="en-US" b="1" dirty="0">
                <a:solidFill>
                  <a:prstClr val="black"/>
                </a:solidFill>
                <a:latin typeface="Lucida Sans" panose="020B0602030504020204" pitchFamily="34" charset="77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479423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455D2-9C18-B84B-8A7E-360A4E7CDB6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 Workshop Session 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E9D50B-2330-1C4B-8C79-14519D4D9C6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Nichole Bouffard</a:t>
            </a:r>
          </a:p>
        </p:txBody>
      </p:sp>
    </p:spTree>
    <p:extLst>
      <p:ext uri="{BB962C8B-B14F-4D97-AF65-F5344CB8AC3E}">
        <p14:creationId xmlns:p14="http://schemas.microsoft.com/office/powerpoint/2010/main" val="655197756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2648</TotalTime>
  <Words>784</Words>
  <Application>Microsoft Macintosh PowerPoint</Application>
  <PresentationFormat>Widescreen</PresentationFormat>
  <Paragraphs>129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Calibri</vt:lpstr>
      <vt:lpstr>Gill Sans MT</vt:lpstr>
      <vt:lpstr>Lucida Sans</vt:lpstr>
      <vt:lpstr>Parcel</vt:lpstr>
      <vt:lpstr>R Workshop Session 1 Intro to R &amp; rstudio</vt:lpstr>
      <vt:lpstr>Who am i?</vt:lpstr>
      <vt:lpstr>R workshop series</vt:lpstr>
      <vt:lpstr>Session 1 overview</vt:lpstr>
      <vt:lpstr>OPTIONS</vt:lpstr>
      <vt:lpstr>Why r?</vt:lpstr>
      <vt:lpstr>What is rstudio? </vt:lpstr>
      <vt:lpstr>R workshop series</vt:lpstr>
      <vt:lpstr>R Workshop Session 2</vt:lpstr>
      <vt:lpstr>Who am i?</vt:lpstr>
      <vt:lpstr>Experiment design</vt:lpstr>
      <vt:lpstr>Study phase</vt:lpstr>
      <vt:lpstr>Test phase</vt:lpstr>
      <vt:lpstr>Data: Single item recognition</vt:lpstr>
      <vt:lpstr>Data: Single item recognition</vt:lpstr>
      <vt:lpstr>Session 2 Objectives</vt:lpstr>
      <vt:lpstr>R workshop session 3:  data visualization</vt:lpstr>
      <vt:lpstr>Who am I?</vt:lpstr>
      <vt:lpstr>Session 3 aims</vt:lpstr>
      <vt:lpstr>Access files on the drive</vt:lpstr>
      <vt:lpstr>Let’s begin!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 Workshop Session 1</dc:title>
  <dc:creator>Stephanie Simpson</dc:creator>
  <cp:lastModifiedBy>Anisha Khosla</cp:lastModifiedBy>
  <cp:revision>27</cp:revision>
  <dcterms:created xsi:type="dcterms:W3CDTF">2020-07-10T19:26:28Z</dcterms:created>
  <dcterms:modified xsi:type="dcterms:W3CDTF">2020-07-16T02:02:44Z</dcterms:modified>
</cp:coreProperties>
</file>